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59" r:id="rId6"/>
  </p:sldIdLst>
  <p:sldSz cx="18288000" cy="10287000"/>
  <p:notesSz cx="11217275" cy="7102475"/>
  <p:embeddedFontLst>
    <p:embeddedFont>
      <p:font typeface="Tahoma" pitchFamily="34" charset="0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Bookman Old Style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79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354475" y="3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90C6B7CD-5FBB-4FB3-BE38-E01A3A8C078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776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54475" y="6745776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E927E52F-7CDB-4568-B72C-65360848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2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54475" y="3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963F877F-E9A2-4561-909E-E874B88FF2D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0088" y="531813"/>
            <a:ext cx="4737100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2" rIns="99043" bIns="495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1988" y="3373451"/>
            <a:ext cx="8973303" cy="3196789"/>
          </a:xfrm>
          <a:prstGeom prst="rect">
            <a:avLst/>
          </a:prstGeom>
        </p:spPr>
        <p:txBody>
          <a:bodyPr vert="horz" lIns="99043" tIns="49522" rIns="99043" bIns="495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76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54475" y="6745776"/>
            <a:ext cx="4860216" cy="355574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C979C7CA-31AC-4991-8F35-5D30ADF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C7CA-31AC-4991-8F35-5D30ADFA2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C7CA-31AC-4991-8F35-5D30ADFA28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C7CA-31AC-4991-8F35-5D30ADFA28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C7CA-31AC-4991-8F35-5D30ADFA28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C7CA-31AC-4991-8F35-5D30ADFA28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9248" y="2622008"/>
            <a:ext cx="11568752" cy="982016"/>
            <a:chOff x="0" y="0"/>
            <a:chExt cx="3046914" cy="25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6914" cy="258638"/>
            </a:xfrm>
            <a:custGeom>
              <a:avLst/>
              <a:gdLst/>
              <a:ahLst/>
              <a:cxnLst/>
              <a:rect l="l" t="t" r="r" b="b"/>
              <a:pathLst>
                <a:path w="3046914" h="258638">
                  <a:moveTo>
                    <a:pt x="0" y="0"/>
                  </a:moveTo>
                  <a:lnTo>
                    <a:pt x="3046914" y="0"/>
                  </a:lnTo>
                  <a:lnTo>
                    <a:pt x="3046914" y="258638"/>
                  </a:lnTo>
                  <a:lnTo>
                    <a:pt x="0" y="258638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46914" cy="29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32930" y="2980230"/>
            <a:ext cx="15116043" cy="6189643"/>
            <a:chOff x="0" y="0"/>
            <a:chExt cx="3981180" cy="16301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1180" cy="1630194"/>
            </a:xfrm>
            <a:custGeom>
              <a:avLst/>
              <a:gdLst/>
              <a:ahLst/>
              <a:cxnLst/>
              <a:rect l="l" t="t" r="r" b="b"/>
              <a:pathLst>
                <a:path w="3981180" h="1630194">
                  <a:moveTo>
                    <a:pt x="25096" y="0"/>
                  </a:moveTo>
                  <a:lnTo>
                    <a:pt x="3956084" y="0"/>
                  </a:lnTo>
                  <a:cubicBezTo>
                    <a:pt x="3962740" y="0"/>
                    <a:pt x="3969123" y="2644"/>
                    <a:pt x="3973830" y="7350"/>
                  </a:cubicBezTo>
                  <a:cubicBezTo>
                    <a:pt x="3978536" y="12057"/>
                    <a:pt x="3981180" y="18440"/>
                    <a:pt x="3981180" y="25096"/>
                  </a:cubicBezTo>
                  <a:lnTo>
                    <a:pt x="3981180" y="1605098"/>
                  </a:lnTo>
                  <a:cubicBezTo>
                    <a:pt x="3981180" y="1618958"/>
                    <a:pt x="3969944" y="1630194"/>
                    <a:pt x="3956084" y="1630194"/>
                  </a:cubicBezTo>
                  <a:lnTo>
                    <a:pt x="25096" y="1630194"/>
                  </a:lnTo>
                  <a:cubicBezTo>
                    <a:pt x="18440" y="1630194"/>
                    <a:pt x="12057" y="1627550"/>
                    <a:pt x="7350" y="1622843"/>
                  </a:cubicBezTo>
                  <a:cubicBezTo>
                    <a:pt x="2644" y="1618137"/>
                    <a:pt x="0" y="1611754"/>
                    <a:pt x="0" y="1605098"/>
                  </a:cubicBezTo>
                  <a:lnTo>
                    <a:pt x="0" y="25096"/>
                  </a:lnTo>
                  <a:cubicBezTo>
                    <a:pt x="0" y="18440"/>
                    <a:pt x="2644" y="12057"/>
                    <a:pt x="7350" y="7350"/>
                  </a:cubicBezTo>
                  <a:cubicBezTo>
                    <a:pt x="12057" y="2644"/>
                    <a:pt x="18440" y="0"/>
                    <a:pt x="25096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81180" cy="166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535182" cy="3068657"/>
            <a:chOff x="0" y="0"/>
            <a:chExt cx="931077" cy="8082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1077" cy="808206"/>
            </a:xfrm>
            <a:custGeom>
              <a:avLst/>
              <a:gdLst/>
              <a:ahLst/>
              <a:cxnLst/>
              <a:rect l="l" t="t" r="r" b="b"/>
              <a:pathLst>
                <a:path w="931077" h="808206">
                  <a:moveTo>
                    <a:pt x="0" y="0"/>
                  </a:moveTo>
                  <a:lnTo>
                    <a:pt x="931077" y="0"/>
                  </a:lnTo>
                  <a:lnTo>
                    <a:pt x="931077" y="808206"/>
                  </a:lnTo>
                  <a:lnTo>
                    <a:pt x="0" y="808206"/>
                  </a:lnTo>
                  <a:close/>
                </a:path>
              </a:pathLst>
            </a:custGeom>
            <a:solidFill>
              <a:srgbClr val="068D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31077" cy="846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2996" y="3068657"/>
            <a:ext cx="4161174" cy="535367"/>
            <a:chOff x="0" y="0"/>
            <a:chExt cx="1095947" cy="1410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95947" cy="141002"/>
            </a:xfrm>
            <a:custGeom>
              <a:avLst/>
              <a:gdLst/>
              <a:ahLst/>
              <a:cxnLst/>
              <a:rect l="l" t="t" r="r" b="b"/>
              <a:pathLst>
                <a:path w="1095947" h="141002">
                  <a:moveTo>
                    <a:pt x="0" y="0"/>
                  </a:moveTo>
                  <a:lnTo>
                    <a:pt x="1095947" y="0"/>
                  </a:lnTo>
                  <a:lnTo>
                    <a:pt x="1095947" y="141002"/>
                  </a:lnTo>
                  <a:lnTo>
                    <a:pt x="0" y="14100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95947" cy="179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6202" y="699128"/>
            <a:ext cx="5520059" cy="7795201"/>
            <a:chOff x="0" y="0"/>
            <a:chExt cx="855202" cy="12076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5202" cy="1207681"/>
            </a:xfrm>
            <a:custGeom>
              <a:avLst/>
              <a:gdLst/>
              <a:ahLst/>
              <a:cxnLst/>
              <a:rect l="l" t="t" r="r" b="b"/>
              <a:pathLst>
                <a:path w="855202" h="1207681">
                  <a:moveTo>
                    <a:pt x="50490" y="0"/>
                  </a:moveTo>
                  <a:lnTo>
                    <a:pt x="804711" y="0"/>
                  </a:lnTo>
                  <a:cubicBezTo>
                    <a:pt x="818102" y="0"/>
                    <a:pt x="830945" y="5319"/>
                    <a:pt x="840413" y="14788"/>
                  </a:cubicBezTo>
                  <a:cubicBezTo>
                    <a:pt x="849882" y="24257"/>
                    <a:pt x="855202" y="37099"/>
                    <a:pt x="855202" y="50490"/>
                  </a:cubicBezTo>
                  <a:lnTo>
                    <a:pt x="855202" y="1157190"/>
                  </a:lnTo>
                  <a:cubicBezTo>
                    <a:pt x="855202" y="1185075"/>
                    <a:pt x="832596" y="1207681"/>
                    <a:pt x="804711" y="1207681"/>
                  </a:cubicBezTo>
                  <a:lnTo>
                    <a:pt x="50490" y="1207681"/>
                  </a:lnTo>
                  <a:cubicBezTo>
                    <a:pt x="37099" y="1207681"/>
                    <a:pt x="24257" y="1202361"/>
                    <a:pt x="14788" y="1192892"/>
                  </a:cubicBezTo>
                  <a:cubicBezTo>
                    <a:pt x="5319" y="1183424"/>
                    <a:pt x="0" y="1170581"/>
                    <a:pt x="0" y="1157190"/>
                  </a:cubicBezTo>
                  <a:lnTo>
                    <a:pt x="0" y="50490"/>
                  </a:lnTo>
                  <a:cubicBezTo>
                    <a:pt x="0" y="37099"/>
                    <a:pt x="5319" y="24257"/>
                    <a:pt x="14788" y="14788"/>
                  </a:cubicBezTo>
                  <a:cubicBezTo>
                    <a:pt x="24257" y="5319"/>
                    <a:pt x="37099" y="0"/>
                    <a:pt x="50490" y="0"/>
                  </a:cubicBezTo>
                  <a:close/>
                </a:path>
              </a:pathLst>
            </a:custGeom>
            <a:blipFill>
              <a:blip r:embed="rId3"/>
              <a:stretch>
                <a:fillRect l="-57184" r="-57184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7868970" y="4202810"/>
            <a:ext cx="1025201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1"/>
              </a:lnSpc>
            </a:pPr>
            <a:r>
              <a:rPr lang="en-US" sz="8305" spc="-74" dirty="0">
                <a:solidFill>
                  <a:srgbClr val="FFFFFF"/>
                </a:solidFill>
                <a:latin typeface="Bookman Old Style" pitchFamily="18" charset="0"/>
              </a:rPr>
              <a:t>HASIL EVALUASI AKIP 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68970" y="3055866"/>
            <a:ext cx="774331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4400" spc="628" dirty="0">
                <a:solidFill>
                  <a:srgbClr val="FFFFFF"/>
                </a:solidFill>
                <a:latin typeface="Bookman Old Style" pitchFamily="18" charset="0"/>
                <a:ea typeface="Tahoma" pitchFamily="34" charset="0"/>
                <a:cs typeface="Tahoma" pitchFamily="34" charset="0"/>
              </a:rPr>
              <a:t>TINDAK LANJUT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19293" y="7234161"/>
            <a:ext cx="868894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6"/>
              </a:lnSpc>
            </a:pPr>
            <a:r>
              <a:rPr lang="en-US" sz="3200" spc="128" dirty="0" smtClean="0">
                <a:solidFill>
                  <a:srgbClr val="FFFFFF"/>
                </a:solidFill>
                <a:latin typeface="Bookman Old Style" pitchFamily="18" charset="0"/>
              </a:rPr>
              <a:t>BADAN PERENCANAAN PEMBANGUNAN DAERAH KAB. GOWA</a:t>
            </a:r>
            <a:endParaRPr lang="en-US" sz="3200" spc="128" dirty="0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9535" y="2893272"/>
            <a:ext cx="8772652" cy="2875937"/>
            <a:chOff x="0" y="0"/>
            <a:chExt cx="2310493" cy="75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93" cy="757449"/>
            </a:xfrm>
            <a:custGeom>
              <a:avLst/>
              <a:gdLst/>
              <a:ahLst/>
              <a:cxnLst/>
              <a:rect l="l" t="t" r="r" b="b"/>
              <a:pathLst>
                <a:path w="2310493" h="757449">
                  <a:moveTo>
                    <a:pt x="66188" y="0"/>
                  </a:moveTo>
                  <a:lnTo>
                    <a:pt x="2244305" y="0"/>
                  </a:lnTo>
                  <a:cubicBezTo>
                    <a:pt x="2261859" y="0"/>
                    <a:pt x="2278694" y="6973"/>
                    <a:pt x="2291107" y="19386"/>
                  </a:cubicBezTo>
                  <a:cubicBezTo>
                    <a:pt x="2303519" y="31799"/>
                    <a:pt x="2310493" y="48634"/>
                    <a:pt x="2310493" y="66188"/>
                  </a:cubicBezTo>
                  <a:lnTo>
                    <a:pt x="2310493" y="691261"/>
                  </a:lnTo>
                  <a:cubicBezTo>
                    <a:pt x="2310493" y="708815"/>
                    <a:pt x="2303519" y="725650"/>
                    <a:pt x="2291107" y="738063"/>
                  </a:cubicBezTo>
                  <a:cubicBezTo>
                    <a:pt x="2278694" y="750475"/>
                    <a:pt x="2261859" y="757449"/>
                    <a:pt x="2244305" y="757449"/>
                  </a:cubicBezTo>
                  <a:lnTo>
                    <a:pt x="66188" y="757449"/>
                  </a:lnTo>
                  <a:cubicBezTo>
                    <a:pt x="48634" y="757449"/>
                    <a:pt x="31799" y="750475"/>
                    <a:pt x="19386" y="738063"/>
                  </a:cubicBezTo>
                  <a:cubicBezTo>
                    <a:pt x="6973" y="725650"/>
                    <a:pt x="0" y="708815"/>
                    <a:pt x="0" y="691261"/>
                  </a:cubicBezTo>
                  <a:lnTo>
                    <a:pt x="0" y="66188"/>
                  </a:lnTo>
                  <a:cubicBezTo>
                    <a:pt x="0" y="48634"/>
                    <a:pt x="6973" y="31799"/>
                    <a:pt x="19386" y="19386"/>
                  </a:cubicBezTo>
                  <a:cubicBezTo>
                    <a:pt x="31799" y="6973"/>
                    <a:pt x="48634" y="0"/>
                    <a:pt x="66188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93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3321664"/>
            <a:ext cx="10208187" cy="5936636"/>
            <a:chOff x="0" y="0"/>
            <a:chExt cx="2688576" cy="1563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8576" cy="1563559"/>
            </a:xfrm>
            <a:custGeom>
              <a:avLst/>
              <a:gdLst/>
              <a:ahLst/>
              <a:cxnLst/>
              <a:rect l="l" t="t" r="r" b="b"/>
              <a:pathLst>
                <a:path w="2688576" h="1563559">
                  <a:moveTo>
                    <a:pt x="37162" y="0"/>
                  </a:moveTo>
                  <a:lnTo>
                    <a:pt x="2651414" y="0"/>
                  </a:lnTo>
                  <a:cubicBezTo>
                    <a:pt x="2661270" y="0"/>
                    <a:pt x="2670722" y="3915"/>
                    <a:pt x="2677692" y="10884"/>
                  </a:cubicBezTo>
                  <a:cubicBezTo>
                    <a:pt x="2684661" y="17854"/>
                    <a:pt x="2688576" y="27306"/>
                    <a:pt x="2688576" y="37162"/>
                  </a:cubicBezTo>
                  <a:lnTo>
                    <a:pt x="2688576" y="1526397"/>
                  </a:lnTo>
                  <a:cubicBezTo>
                    <a:pt x="2688576" y="1536253"/>
                    <a:pt x="2684661" y="1545705"/>
                    <a:pt x="2677692" y="1552674"/>
                  </a:cubicBezTo>
                  <a:cubicBezTo>
                    <a:pt x="2670722" y="1559643"/>
                    <a:pt x="2661270" y="1563559"/>
                    <a:pt x="2651414" y="1563559"/>
                  </a:cubicBezTo>
                  <a:lnTo>
                    <a:pt x="37162" y="1563559"/>
                  </a:lnTo>
                  <a:cubicBezTo>
                    <a:pt x="27306" y="1563559"/>
                    <a:pt x="17854" y="1559643"/>
                    <a:pt x="10884" y="1552674"/>
                  </a:cubicBezTo>
                  <a:cubicBezTo>
                    <a:pt x="3915" y="1545705"/>
                    <a:pt x="0" y="1536253"/>
                    <a:pt x="0" y="1526397"/>
                  </a:cubicBezTo>
                  <a:lnTo>
                    <a:pt x="0" y="37162"/>
                  </a:lnTo>
                  <a:cubicBezTo>
                    <a:pt x="0" y="27306"/>
                    <a:pt x="3915" y="17854"/>
                    <a:pt x="10884" y="10884"/>
                  </a:cubicBezTo>
                  <a:cubicBezTo>
                    <a:pt x="17854" y="3915"/>
                    <a:pt x="27306" y="0"/>
                    <a:pt x="37162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88576" cy="16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40859" y="1640745"/>
            <a:ext cx="6918441" cy="6963777"/>
            <a:chOff x="0" y="0"/>
            <a:chExt cx="1200807" cy="12086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0807" cy="1208676"/>
            </a:xfrm>
            <a:custGeom>
              <a:avLst/>
              <a:gdLst/>
              <a:ahLst/>
              <a:cxnLst/>
              <a:rect l="l" t="t" r="r" b="b"/>
              <a:pathLst>
                <a:path w="1200807" h="1208676">
                  <a:moveTo>
                    <a:pt x="40285" y="0"/>
                  </a:moveTo>
                  <a:lnTo>
                    <a:pt x="1160522" y="0"/>
                  </a:lnTo>
                  <a:cubicBezTo>
                    <a:pt x="1171206" y="0"/>
                    <a:pt x="1181453" y="4244"/>
                    <a:pt x="1189008" y="11799"/>
                  </a:cubicBezTo>
                  <a:cubicBezTo>
                    <a:pt x="1196563" y="19354"/>
                    <a:pt x="1200807" y="29601"/>
                    <a:pt x="1200807" y="40285"/>
                  </a:cubicBezTo>
                  <a:lnTo>
                    <a:pt x="1200807" y="1168391"/>
                  </a:lnTo>
                  <a:cubicBezTo>
                    <a:pt x="1200807" y="1179075"/>
                    <a:pt x="1196563" y="1189322"/>
                    <a:pt x="1189008" y="1196876"/>
                  </a:cubicBezTo>
                  <a:cubicBezTo>
                    <a:pt x="1181453" y="1204431"/>
                    <a:pt x="1171206" y="1208676"/>
                    <a:pt x="1160522" y="1208676"/>
                  </a:cubicBezTo>
                  <a:lnTo>
                    <a:pt x="40285" y="1208676"/>
                  </a:lnTo>
                  <a:cubicBezTo>
                    <a:pt x="29601" y="1208676"/>
                    <a:pt x="19354" y="1204431"/>
                    <a:pt x="11799" y="1196876"/>
                  </a:cubicBezTo>
                  <a:cubicBezTo>
                    <a:pt x="4244" y="1189322"/>
                    <a:pt x="0" y="1179075"/>
                    <a:pt x="0" y="1168391"/>
                  </a:cubicBezTo>
                  <a:lnTo>
                    <a:pt x="0" y="40285"/>
                  </a:lnTo>
                  <a:cubicBezTo>
                    <a:pt x="0" y="29601"/>
                    <a:pt x="4244" y="19354"/>
                    <a:pt x="11799" y="11799"/>
                  </a:cubicBezTo>
                  <a:cubicBezTo>
                    <a:pt x="19354" y="4244"/>
                    <a:pt x="29601" y="0"/>
                    <a:pt x="40285" y="0"/>
                  </a:cubicBezTo>
                  <a:close/>
                </a:path>
              </a:pathLst>
            </a:custGeom>
            <a:blipFill>
              <a:blip r:embed="rId3"/>
              <a:stretch>
                <a:fillRect l="-25538" r="-25538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-5793186" y="9483613"/>
            <a:ext cx="7923056" cy="2875937"/>
            <a:chOff x="0" y="0"/>
            <a:chExt cx="2086731" cy="75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6731" cy="757449"/>
            </a:xfrm>
            <a:custGeom>
              <a:avLst/>
              <a:gdLst/>
              <a:ahLst/>
              <a:cxnLst/>
              <a:rect l="l" t="t" r="r" b="b"/>
              <a:pathLst>
                <a:path w="2086731" h="757449">
                  <a:moveTo>
                    <a:pt x="73285" y="0"/>
                  </a:moveTo>
                  <a:lnTo>
                    <a:pt x="2013445" y="0"/>
                  </a:lnTo>
                  <a:cubicBezTo>
                    <a:pt x="2053920" y="0"/>
                    <a:pt x="2086731" y="32811"/>
                    <a:pt x="2086731" y="73285"/>
                  </a:cubicBezTo>
                  <a:lnTo>
                    <a:pt x="2086731" y="684163"/>
                  </a:lnTo>
                  <a:cubicBezTo>
                    <a:pt x="2086731" y="724638"/>
                    <a:pt x="2053920" y="757449"/>
                    <a:pt x="2013445" y="757449"/>
                  </a:cubicBezTo>
                  <a:lnTo>
                    <a:pt x="73285" y="757449"/>
                  </a:lnTo>
                  <a:cubicBezTo>
                    <a:pt x="32811" y="757449"/>
                    <a:pt x="0" y="724638"/>
                    <a:pt x="0" y="684163"/>
                  </a:cubicBezTo>
                  <a:lnTo>
                    <a:pt x="0" y="73285"/>
                  </a:lnTo>
                  <a:cubicBezTo>
                    <a:pt x="0" y="32811"/>
                    <a:pt x="32811" y="0"/>
                    <a:pt x="7328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86731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6584" y="717884"/>
            <a:ext cx="5637555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6000" spc="-54" dirty="0">
                <a:solidFill>
                  <a:srgbClr val="0E745B"/>
                </a:solidFill>
                <a:latin typeface="Bookman Old Style" pitchFamily="18" charset="0"/>
              </a:rPr>
              <a:t>TL LHE AKIP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6584" y="1940730"/>
            <a:ext cx="7753931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3"/>
              </a:lnSpc>
            </a:pPr>
            <a:r>
              <a:rPr lang="en-US" sz="2100" spc="222" dirty="0">
                <a:solidFill>
                  <a:srgbClr val="000000"/>
                </a:solidFill>
                <a:latin typeface="Bookman Old Style" pitchFamily="18" charset="0"/>
              </a:rPr>
              <a:t>BERDASARKAN HASIL EVALUASI INSPEKTORAT TERHADAP AKUNTABILITAS KINERJA </a:t>
            </a:r>
            <a:r>
              <a:rPr lang="en-US" sz="2100" spc="222" dirty="0" smtClean="0">
                <a:solidFill>
                  <a:srgbClr val="000000"/>
                </a:solidFill>
                <a:latin typeface="Bookman Old Style" pitchFamily="18" charset="0"/>
              </a:rPr>
              <a:t>BADAN PERENCANAAN PEMBANGUNAN DAERAH NOMOR 700.1.2/67.d/INSP TANGGAL 27 MARET TAHUN 2024 </a:t>
            </a:r>
            <a:r>
              <a:rPr lang="en-US" sz="2100" spc="222" dirty="0">
                <a:solidFill>
                  <a:srgbClr val="000000"/>
                </a:solidFill>
                <a:latin typeface="Bookman Old Style" pitchFamily="18" charset="0"/>
              </a:rPr>
              <a:t>MAKA BEBERAPA CATATAN DAN REKOMENDASI TELAH DILAKUKAN PERBAIKAN SEBAGAIMANA PADA TABEL BERIKUT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5957" y="9258300"/>
            <a:ext cx="4425686" cy="3350329"/>
            <a:chOff x="0" y="0"/>
            <a:chExt cx="1165613" cy="882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5613" cy="882391"/>
            </a:xfrm>
            <a:custGeom>
              <a:avLst/>
              <a:gdLst/>
              <a:ahLst/>
              <a:cxnLst/>
              <a:rect l="l" t="t" r="r" b="b"/>
              <a:pathLst>
                <a:path w="1165613" h="882391">
                  <a:moveTo>
                    <a:pt x="85716" y="0"/>
                  </a:moveTo>
                  <a:lnTo>
                    <a:pt x="1079896" y="0"/>
                  </a:lnTo>
                  <a:cubicBezTo>
                    <a:pt x="1102630" y="0"/>
                    <a:pt x="1124432" y="9031"/>
                    <a:pt x="1140507" y="25106"/>
                  </a:cubicBezTo>
                  <a:cubicBezTo>
                    <a:pt x="1156582" y="41181"/>
                    <a:pt x="1165613" y="62983"/>
                    <a:pt x="1165613" y="85716"/>
                  </a:cubicBezTo>
                  <a:lnTo>
                    <a:pt x="1165613" y="796675"/>
                  </a:lnTo>
                  <a:cubicBezTo>
                    <a:pt x="1165613" y="844015"/>
                    <a:pt x="1127236" y="882391"/>
                    <a:pt x="1079896" y="882391"/>
                  </a:cubicBezTo>
                  <a:lnTo>
                    <a:pt x="85716" y="882391"/>
                  </a:lnTo>
                  <a:cubicBezTo>
                    <a:pt x="38377" y="882391"/>
                    <a:pt x="0" y="844015"/>
                    <a:pt x="0" y="796675"/>
                  </a:cubicBezTo>
                  <a:lnTo>
                    <a:pt x="0" y="85716"/>
                  </a:lnTo>
                  <a:cubicBezTo>
                    <a:pt x="0" y="38377"/>
                    <a:pt x="38377" y="0"/>
                    <a:pt x="85716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65613" cy="92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3400" y="723900"/>
            <a:ext cx="9652823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6000" spc="-54" dirty="0">
                <a:solidFill>
                  <a:srgbClr val="0E745B"/>
                </a:solidFill>
                <a:latin typeface="Bookman Old Style" pitchFamily="18" charset="0"/>
              </a:rPr>
              <a:t>TINDAK LANJUT LHE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F18C4FB-450E-EDA2-2F4E-87F18A97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69325"/>
              </p:ext>
            </p:extLst>
          </p:nvPr>
        </p:nvGraphicFramePr>
        <p:xfrm>
          <a:off x="533400" y="1668780"/>
          <a:ext cx="16992600" cy="7665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1921896176"/>
                    </a:ext>
                  </a:extLst>
                </a:gridCol>
                <a:gridCol w="5791200">
                  <a:extLst>
                    <a:ext uri="{9D8B030D-6E8A-4147-A177-3AD203B41FA5}">
                      <a16:colId xmlns="" xmlns:a16="http://schemas.microsoft.com/office/drawing/2014/main" val="49684785"/>
                    </a:ext>
                  </a:extLst>
                </a:gridCol>
                <a:gridCol w="10363200">
                  <a:extLst>
                    <a:ext uri="{9D8B030D-6E8A-4147-A177-3AD203B41FA5}">
                      <a16:colId xmlns="" xmlns:a16="http://schemas.microsoft.com/office/drawing/2014/main" val="330757082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300" dirty="0">
                          <a:latin typeface="Bookman Old Style" pitchFamily="18" charset="0"/>
                        </a:rPr>
                        <a:t>NO</a:t>
                      </a:r>
                      <a:endParaRPr lang="en-US" sz="2300" dirty="0"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SEBELUM (CATATAN LHE)</a:t>
                      </a:r>
                      <a:endParaRPr lang="en-US" sz="2300" dirty="0"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SETELAH  ( HASIL TINDAK LANJUT)</a:t>
                      </a:r>
                      <a:endParaRPr lang="en-US" sz="2300" dirty="0"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385520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Bookman Old Style" pitchFamily="18" charset="0"/>
                        </a:rPr>
                        <a:t>Sasaran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sedapat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mungkin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menggambarkan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RENSTRA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secara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terinci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berserta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indikatornya</a:t>
                      </a:r>
                      <a:endParaRPr lang="en-US" sz="23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dirty="0" err="1" smtClean="0">
                          <a:latin typeface="Bookman Old Style" pitchFamily="18" charset="0"/>
                        </a:rPr>
                        <a:t>Sasaran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telah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berorientasi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hasil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indikator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telah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spesifik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,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sasaran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tersebut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tertuang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pada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RENSTRA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yaitu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1" dirty="0" err="1" smtClean="0">
                          <a:latin typeface="Bookman Old Style" pitchFamily="18" charset="0"/>
                        </a:rPr>
                        <a:t>Terwujudnya</a:t>
                      </a:r>
                      <a:r>
                        <a:rPr lang="en-US" sz="2300" i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1" dirty="0" err="1" smtClean="0">
                          <a:latin typeface="Bookman Old Style" pitchFamily="18" charset="0"/>
                        </a:rPr>
                        <a:t>Perencanaan</a:t>
                      </a:r>
                      <a:r>
                        <a:rPr lang="en-US" sz="2300" i="1" dirty="0" smtClean="0">
                          <a:latin typeface="Bookman Old Style" pitchFamily="18" charset="0"/>
                        </a:rPr>
                        <a:t> Pembangunan Daerah yang </a:t>
                      </a:r>
                      <a:r>
                        <a:rPr lang="en-US" sz="2300" i="1" dirty="0" err="1" smtClean="0">
                          <a:latin typeface="Bookman Old Style" pitchFamily="18" charset="0"/>
                        </a:rPr>
                        <a:t>terintegrasi</a:t>
                      </a:r>
                      <a:r>
                        <a:rPr lang="en-US" sz="2300" i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1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i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1" baseline="0" dirty="0" err="1" smtClean="0">
                          <a:latin typeface="Bookman Old Style" pitchFamily="18" charset="0"/>
                        </a:rPr>
                        <a:t>akuntabel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dengan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indikator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: </a:t>
                      </a:r>
                      <a:r>
                        <a:rPr lang="en-US" sz="2300" i="1" baseline="0" dirty="0" smtClean="0">
                          <a:latin typeface="Bookman Old Style" pitchFamily="18" charset="0"/>
                        </a:rPr>
                        <a:t>1).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Nilai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SAKIP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Komponen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Perencanaan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1" baseline="0" dirty="0" smtClean="0">
                          <a:latin typeface="Bookman Old Style" pitchFamily="18" charset="0"/>
                        </a:rPr>
                        <a:t>2).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Persentase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Pencapaian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Rencana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Kerja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Pemerintahan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Daerah.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Kedua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indikator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ini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dapat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dilihat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dalam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lampiran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kedua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Perjanjian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yang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telah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diunggah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di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laman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esakip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gowa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pada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tanggal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24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Februari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2024,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sehingga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tidak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dilakukan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perbaikan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pada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Laporan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i="0" baseline="0" dirty="0" smtClean="0">
                          <a:latin typeface="Bookman Old Style" pitchFamily="18" charset="0"/>
                        </a:rPr>
                        <a:t> 2023</a:t>
                      </a:r>
                      <a:endParaRPr lang="en-US" sz="2300" i="0" dirty="0"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0362543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Bookman Old Style" pitchFamily="18" charset="0"/>
                        </a:rPr>
                        <a:t>IKU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sedapat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mungkin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memenuhi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kriteria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seperti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spesifik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,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dapat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diukur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relevan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dengan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utama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organsasi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cukup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23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Bookman Old Style" pitchFamily="18" charset="0"/>
                        </a:rPr>
                        <a:t>IKU yang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ditetapkan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oleh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BAPPEDA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telah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memenuhi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kriteria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seperti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spesifik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dapat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diukur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relevan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. Hal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tersebut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ditunjukkan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melalui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indikator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yang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ditetapkan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oleh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BAPPEDA 1).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Komponen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Perencanaan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pada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SAKIP yang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nilainya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diambil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dari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evaluasi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SAKIP KEMENPAN RB.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Adapun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target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Nilai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SAKIP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yaitu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25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Poin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terealisasi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23,63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dengan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capaian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94,52%, 2).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Persentase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pencapaian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rencana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pemerintah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daerah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.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Adapun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target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Persentase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pencapaian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rencana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yaitu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90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Persen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terealisasi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80%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dengan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capaian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88,88%.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Kedua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indikator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dilihat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lampiran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kedua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Perjanjian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diunggah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laman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esakip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gowa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tanggal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24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Februari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2024,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2023</a:t>
                      </a:r>
                      <a:endParaRPr lang="en-US" sz="230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1791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5957" y="9258300"/>
            <a:ext cx="4425686" cy="3350329"/>
            <a:chOff x="0" y="0"/>
            <a:chExt cx="1165613" cy="882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5613" cy="882391"/>
            </a:xfrm>
            <a:custGeom>
              <a:avLst/>
              <a:gdLst/>
              <a:ahLst/>
              <a:cxnLst/>
              <a:rect l="l" t="t" r="r" b="b"/>
              <a:pathLst>
                <a:path w="1165613" h="882391">
                  <a:moveTo>
                    <a:pt x="85716" y="0"/>
                  </a:moveTo>
                  <a:lnTo>
                    <a:pt x="1079896" y="0"/>
                  </a:lnTo>
                  <a:cubicBezTo>
                    <a:pt x="1102630" y="0"/>
                    <a:pt x="1124432" y="9031"/>
                    <a:pt x="1140507" y="25106"/>
                  </a:cubicBezTo>
                  <a:cubicBezTo>
                    <a:pt x="1156582" y="41181"/>
                    <a:pt x="1165613" y="62983"/>
                    <a:pt x="1165613" y="85716"/>
                  </a:cubicBezTo>
                  <a:lnTo>
                    <a:pt x="1165613" y="796675"/>
                  </a:lnTo>
                  <a:cubicBezTo>
                    <a:pt x="1165613" y="844015"/>
                    <a:pt x="1127236" y="882391"/>
                    <a:pt x="1079896" y="882391"/>
                  </a:cubicBezTo>
                  <a:lnTo>
                    <a:pt x="85716" y="882391"/>
                  </a:lnTo>
                  <a:cubicBezTo>
                    <a:pt x="38377" y="882391"/>
                    <a:pt x="0" y="844015"/>
                    <a:pt x="0" y="796675"/>
                  </a:cubicBezTo>
                  <a:lnTo>
                    <a:pt x="0" y="85716"/>
                  </a:lnTo>
                  <a:cubicBezTo>
                    <a:pt x="0" y="38377"/>
                    <a:pt x="38377" y="0"/>
                    <a:pt x="85716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65613" cy="92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3400" y="805914"/>
            <a:ext cx="9652823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6000" spc="-54" dirty="0">
                <a:solidFill>
                  <a:srgbClr val="0E745B"/>
                </a:solidFill>
                <a:latin typeface="Bookman Old Style" pitchFamily="18" charset="0"/>
              </a:rPr>
              <a:t>TINDAK LANJUT LHE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F18C4FB-450E-EDA2-2F4E-87F18A97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20073"/>
              </p:ext>
            </p:extLst>
          </p:nvPr>
        </p:nvGraphicFramePr>
        <p:xfrm>
          <a:off x="646886" y="2324100"/>
          <a:ext cx="16802914" cy="4937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1921896176"/>
                    </a:ext>
                  </a:extLst>
                </a:gridCol>
                <a:gridCol w="5867400">
                  <a:extLst>
                    <a:ext uri="{9D8B030D-6E8A-4147-A177-3AD203B41FA5}">
                      <a16:colId xmlns="" xmlns:a16="http://schemas.microsoft.com/office/drawing/2014/main" val="49684785"/>
                    </a:ext>
                  </a:extLst>
                </a:gridCol>
                <a:gridCol w="10173514">
                  <a:extLst>
                    <a:ext uri="{9D8B030D-6E8A-4147-A177-3AD203B41FA5}">
                      <a16:colId xmlns="" xmlns:a16="http://schemas.microsoft.com/office/drawing/2014/main" val="330757082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NO</a:t>
                      </a:r>
                      <a:endParaRPr lang="en-US" sz="2300" dirty="0"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SEBELUM (CATATAN LHE)</a:t>
                      </a:r>
                      <a:endParaRPr lang="en-US" sz="2300" dirty="0"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SETELAH  ( HASIL TINDAK LANJUT)</a:t>
                      </a:r>
                      <a:endParaRPr lang="en-US" sz="2300" dirty="0"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38552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ookman Old Style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Bookman Old Style" pitchFamily="18" charset="0"/>
                        </a:rPr>
                        <a:t>Menyusun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kesimpulan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terhadap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keberhasilan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atau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ketidakberhasilan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program,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serta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analisis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simpulan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tentang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kondisi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sebelum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sesudah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dilaksanakannya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suatu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program</a:t>
                      </a:r>
                      <a:endParaRPr lang="en-US" sz="23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 smtClean="0">
                          <a:latin typeface="Bookman Old Style" pitchFamily="18" charset="0"/>
                        </a:rPr>
                        <a:t>Kesimpulan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terhadap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ketidakberhasilan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capaian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telah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diuraikan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di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dalam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Bab III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Analisa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Ke-5 di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dalam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Laporan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BAPPEDA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Kab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.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Gowa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tahun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2023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2300" i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2023</a:t>
                      </a:r>
                      <a:endParaRPr lang="en-US" sz="230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1119884"/>
                  </a:ext>
                </a:extLst>
              </a:tr>
              <a:tr h="25755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Bookman Old Style" pitchFamily="18" charset="0"/>
                        </a:rPr>
                        <a:t>4</a:t>
                      </a:r>
                      <a:endParaRPr lang="en-US" sz="23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Bookman Old Style" pitchFamily="18" charset="0"/>
                        </a:rPr>
                        <a:t>Melaksanakan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Bookman Old Style" pitchFamily="18" charset="0"/>
                        </a:rPr>
                        <a:t>evaluasi</a:t>
                      </a:r>
                      <a:r>
                        <a:rPr lang="en-US" sz="2300" dirty="0" smtClean="0">
                          <a:latin typeface="Bookman Old Style" pitchFamily="18" charset="0"/>
                        </a:rPr>
                        <a:t> program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yang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dilaksanakan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selanjutnya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memanfaatkan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rekomendasi-rekomendasi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hasil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evaluasi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program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tersebut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untuk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perbaikan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perencanaan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peningkatan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tahun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berikutnya</a:t>
                      </a:r>
                      <a:endParaRPr lang="en-US" sz="23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 smtClean="0">
                          <a:latin typeface="Bookman Old Style" pitchFamily="18" charset="0"/>
                        </a:rPr>
                        <a:t>Evaluasi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dilaksanakan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pada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tahun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2023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evaluasi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program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akan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dilaksanakan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di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tahun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2024.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Adapun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evaluasi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dapat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dilihat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terlampir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dalam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tindak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lanjut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LHE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berdasarkan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pengukuran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kinerja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Bappeda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tahun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2023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pada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Bookman Old Style" pitchFamily="18" charset="0"/>
                        </a:rPr>
                        <a:t>laman</a:t>
                      </a:r>
                      <a:r>
                        <a:rPr lang="en-US" sz="23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2300" i="1" baseline="0" dirty="0" err="1" smtClean="0">
                          <a:latin typeface="Bookman Old Style" pitchFamily="18" charset="0"/>
                        </a:rPr>
                        <a:t>esakip.gowa</a:t>
                      </a:r>
                      <a:endParaRPr lang="en-US" sz="2300" i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26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7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4025" y="-945487"/>
            <a:ext cx="6804163" cy="12952353"/>
            <a:chOff x="0" y="0"/>
            <a:chExt cx="1792043" cy="3411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043" cy="3411319"/>
            </a:xfrm>
            <a:custGeom>
              <a:avLst/>
              <a:gdLst/>
              <a:ahLst/>
              <a:cxnLst/>
              <a:rect l="l" t="t" r="r" b="b"/>
              <a:pathLst>
                <a:path w="1792043" h="3411319">
                  <a:moveTo>
                    <a:pt x="55753" y="0"/>
                  </a:moveTo>
                  <a:lnTo>
                    <a:pt x="1736290" y="0"/>
                  </a:lnTo>
                  <a:cubicBezTo>
                    <a:pt x="1767081" y="0"/>
                    <a:pt x="1792043" y="24962"/>
                    <a:pt x="1792043" y="55753"/>
                  </a:cubicBezTo>
                  <a:lnTo>
                    <a:pt x="1792043" y="3355566"/>
                  </a:lnTo>
                  <a:cubicBezTo>
                    <a:pt x="1792043" y="3386358"/>
                    <a:pt x="1767081" y="3411319"/>
                    <a:pt x="1736290" y="3411319"/>
                  </a:cubicBezTo>
                  <a:lnTo>
                    <a:pt x="55753" y="3411319"/>
                  </a:lnTo>
                  <a:cubicBezTo>
                    <a:pt x="24962" y="3411319"/>
                    <a:pt x="0" y="3386358"/>
                    <a:pt x="0" y="3355566"/>
                  </a:cubicBezTo>
                  <a:lnTo>
                    <a:pt x="0" y="55753"/>
                  </a:lnTo>
                  <a:cubicBezTo>
                    <a:pt x="0" y="24962"/>
                    <a:pt x="24962" y="0"/>
                    <a:pt x="5575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92043" cy="344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29998" y="-945487"/>
            <a:ext cx="6804163" cy="12952353"/>
            <a:chOff x="0" y="0"/>
            <a:chExt cx="1792043" cy="3411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2043" cy="3411319"/>
            </a:xfrm>
            <a:custGeom>
              <a:avLst/>
              <a:gdLst/>
              <a:ahLst/>
              <a:cxnLst/>
              <a:rect l="l" t="t" r="r" b="b"/>
              <a:pathLst>
                <a:path w="1792043" h="3411319">
                  <a:moveTo>
                    <a:pt x="55753" y="0"/>
                  </a:moveTo>
                  <a:lnTo>
                    <a:pt x="1736290" y="0"/>
                  </a:lnTo>
                  <a:cubicBezTo>
                    <a:pt x="1767081" y="0"/>
                    <a:pt x="1792043" y="24962"/>
                    <a:pt x="1792043" y="55753"/>
                  </a:cubicBezTo>
                  <a:lnTo>
                    <a:pt x="1792043" y="3355566"/>
                  </a:lnTo>
                  <a:cubicBezTo>
                    <a:pt x="1792043" y="3386358"/>
                    <a:pt x="1767081" y="3411319"/>
                    <a:pt x="1736290" y="3411319"/>
                  </a:cubicBezTo>
                  <a:lnTo>
                    <a:pt x="55753" y="3411319"/>
                  </a:lnTo>
                  <a:cubicBezTo>
                    <a:pt x="24962" y="3411319"/>
                    <a:pt x="0" y="3386358"/>
                    <a:pt x="0" y="3355566"/>
                  </a:cubicBezTo>
                  <a:lnTo>
                    <a:pt x="0" y="55753"/>
                  </a:lnTo>
                  <a:cubicBezTo>
                    <a:pt x="0" y="24962"/>
                    <a:pt x="24962" y="0"/>
                    <a:pt x="55753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92043" cy="344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9670" y="1335396"/>
            <a:ext cx="7262499" cy="72624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6666" r="-16666"/>
              </a:stretch>
            </a:blipFill>
            <a:ln w="2095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9102603" y="2736036"/>
            <a:ext cx="8156697" cy="325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37"/>
              </a:lnSpc>
            </a:pPr>
            <a:r>
              <a:rPr lang="en-US" sz="12487" spc="-112" dirty="0">
                <a:solidFill>
                  <a:srgbClr val="0E745B"/>
                </a:solidFill>
                <a:latin typeface="Bookman Old Style" pitchFamily="18" charset="0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411</Words>
  <Application>Microsoft Office PowerPoint</Application>
  <PresentationFormat>Custom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Tahoma</vt:lpstr>
      <vt:lpstr>Calibri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dan Putih Presentasi Seminar Proposal</dc:title>
  <cp:lastModifiedBy>acer</cp:lastModifiedBy>
  <cp:revision>25</cp:revision>
  <cp:lastPrinted>2024-05-07T07:32:31Z</cp:lastPrinted>
  <dcterms:created xsi:type="dcterms:W3CDTF">2006-08-16T00:00:00Z</dcterms:created>
  <dcterms:modified xsi:type="dcterms:W3CDTF">2024-05-07T07:59:51Z</dcterms:modified>
  <dc:identifier>DAGDYMvQ6LA</dc:identifier>
</cp:coreProperties>
</file>